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4"/>
  </p:notesMasterIdLst>
  <p:handoutMasterIdLst>
    <p:handoutMasterId r:id="rId15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6" r:id="rId9"/>
    <p:sldId id="294" r:id="rId10"/>
    <p:sldId id="295" r:id="rId11"/>
    <p:sldId id="278" r:id="rId12"/>
    <p:sldId id="290" r:id="rId13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2" autoAdjust="0"/>
  </p:normalViewPr>
  <p:slideViewPr>
    <p:cSldViewPr>
      <p:cViewPr varScale="1">
        <p:scale>
          <a:sx n="77" d="100"/>
          <a:sy n="77" d="100"/>
        </p:scale>
        <p:origin x="43" y="48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jpeg>
</file>

<file path=ppt/media/image17.jpeg>
</file>

<file path=ppt/media/image18.png>
</file>

<file path=ppt/media/image19.jp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4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3" y="1340768"/>
            <a:ext cx="6129151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¿Qué variables influyen más en la probabilidad de abandono?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10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49796" y="1979570"/>
            <a:ext cx="3771779" cy="4161117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análisis muestra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son los predictores más fuertes del abandono académico, destacando que la morosidad en pagos es mucho más común entre quienes desertan.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 anterior indica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dificultades económicas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influyen directamente en la permanencia y pueden combinarse con otros estresores que afectan la continuidad.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Además,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mayor edad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promedio del grupo que abandona sugiere que los estudiantes no tradicionales enfrentan retos adicionales al equilibrar estudios, trabajo y responsabilidades familiares.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26697" y="2486075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32.2% vs 1.3%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938156" y="2126075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Pagos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1575" y="2036075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1575" y="2126075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26697" y="3935812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9.4% vs 37.8%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38156" y="3575812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Ausencia de beca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1575" y="3485812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1575" y="3578352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898212" y="5377019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22% vs 4.6%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09671" y="5017019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3090" y="4927019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3090" y="5019559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11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Y EXPLORACIÓN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6362171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80" y="2850037"/>
            <a:ext cx="6963080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¿Tienden los estudiantes que se graduaron a mostrar valores de </a:t>
            </a:r>
            <a:b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rendimiento mayores que los estudiantes que abandonaron la carrera?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316795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variables socioeconómicas y académicas influyen de forma más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significativa en la probabilidad de abandono y en el éxito académico?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3772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4977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Graduados + Desertores: 2209 + 1421 (3630)</a:t>
            </a:r>
            <a:endParaRPr lang="es-ES" sz="18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4005024"/>
            <a:ext cx="3801250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394038" y="364502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(18) 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642422" y="3958627"/>
            <a:ext cx="3476326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653881" y="3598627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(9)</a:t>
            </a: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598974" y="37634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870276" y="3717032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9176" y="3825932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076" y="260648"/>
            <a:ext cx="4320000" cy="414676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647498" y="38211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0570F09-E14E-4815-609D-7071FCD64C52}"/>
              </a:ext>
            </a:extLst>
          </p:cNvPr>
          <p:cNvSpPr txBox="1">
            <a:spLocks/>
          </p:cNvSpPr>
          <p:nvPr/>
        </p:nvSpPr>
        <p:spPr>
          <a:xfrm>
            <a:off x="1405409" y="5290125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Binarias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(8) </a:t>
            </a:r>
          </a:p>
        </p:txBody>
      </p:sp>
      <p:sp>
        <p:nvSpPr>
          <p:cNvPr id="10" name="Овал 7">
            <a:extLst>
              <a:ext uri="{FF2B5EF4-FFF2-40B4-BE49-F238E27FC236}">
                <a16:creationId xmlns:a16="http://schemas.microsoft.com/office/drawing/2014/main" id="{72B27BB9-2A93-7334-E67B-ABB458C7B84A}"/>
              </a:ext>
            </a:extLst>
          </p:cNvPr>
          <p:cNvSpPr>
            <a:spLocks noChangeAspect="1"/>
          </p:cNvSpPr>
          <p:nvPr/>
        </p:nvSpPr>
        <p:spPr>
          <a:xfrm>
            <a:off x="611624" y="5131581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78B590-0A69-EEB2-5413-DCA1A23E5A37}"/>
              </a:ext>
            </a:extLst>
          </p:cNvPr>
          <p:cNvSpPr txBox="1"/>
          <p:nvPr/>
        </p:nvSpPr>
        <p:spPr>
          <a:xfrm>
            <a:off x="624329" y="5227448"/>
            <a:ext cx="78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001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896187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94212" y="717615"/>
            <a:ext cx="396044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56167" y="728521"/>
            <a:ext cx="3786917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9045034" y="4976371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Solteros predominan entre graduados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Casados desertan con más frecuencia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971284" y="4495625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Géneros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16067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20355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67059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4915340" y="4976371"/>
            <a:ext cx="3361368" cy="13039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~21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compromiso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académico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Desertores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~26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265342" y="4516401"/>
            <a:ext cx="2316790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Matricular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521805" y="4869160"/>
            <a:ext cx="3960439" cy="163240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normalidad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Desertores concentran tasas bajas y los Graduados tasas alta</a:t>
            </a: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Indicador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éxito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abandono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15603" y="4420139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Tasa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Aprobación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45740" y="728521"/>
            <a:ext cx="4146957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09662"/>
            <a:ext cx="7920880" cy="583034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¿Tiende un grupo a mostrar valores de rendimiento mayores que el otro?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-98276" y="1540468"/>
            <a:ext cx="2771829" cy="4308451"/>
            <a:chOff x="222497" y="1598176"/>
            <a:chExt cx="2771829" cy="4308451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222497" y="1598176"/>
              <a:ext cx="2771829" cy="8084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ambos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grupos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(61%)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y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(39%)</a:t>
              </a: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485296"/>
              <a:ext cx="225171" cy="1010101"/>
              <a:chOff x="1661226" y="3896073"/>
              <a:chExt cx="225171" cy="1010101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3811" y="3896073"/>
                <a:ext cx="0" cy="71338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Total 3630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494012" y="2332558"/>
            <a:ext cx="2461528" cy="3238432"/>
            <a:chOff x="334012" y="2018163"/>
            <a:chExt cx="2461528" cy="3238432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2018163"/>
              <a:ext cx="2461528" cy="80841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asociada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interrogante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32977" y="2898123"/>
              <a:ext cx="225171" cy="597274"/>
              <a:chOff x="1692776" y="4308900"/>
              <a:chExt cx="225171" cy="59727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9277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5361" y="4308900"/>
                <a:ext cx="0" cy="28849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798268" y="2852936"/>
            <a:ext cx="2502513" cy="4240162"/>
            <a:chOff x="245822" y="1813158"/>
            <a:chExt cx="2502513" cy="4240162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245822" y="1813158"/>
              <a:ext cx="2442461" cy="108012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con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Shapiro-Wilk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ambas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distribuciones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16795" y="2975111"/>
              <a:ext cx="225171" cy="520286"/>
              <a:chOff x="1676594" y="4385888"/>
              <a:chExt cx="225171" cy="520286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76594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066" y="4385888"/>
                <a:ext cx="0" cy="205065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262219" y="5413558"/>
              <a:ext cx="2486116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8.14e-36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s-ES" sz="1200" b="1" i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1.77e-53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n-US" sz="17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79" y="2348880"/>
            <a:ext cx="2380778" cy="4471367"/>
            <a:chOff x="113234" y="1720090"/>
            <a:chExt cx="2380778" cy="4471367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No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3234" y="1720090"/>
              <a:ext cx="2380775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test no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 Whitney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201976" y="2742309"/>
              <a:ext cx="225171" cy="715120"/>
              <a:chOff x="1561775" y="4153086"/>
              <a:chExt cx="225171" cy="715120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561775" y="4643035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666516" y="4153086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851083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25635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6"/>
              <a:ext cx="1954088" cy="677261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Comprobamos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Supuestos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443263" y="1439158"/>
            <a:ext cx="2771829" cy="3934058"/>
            <a:chOff x="-70743" y="1972569"/>
            <a:chExt cx="2771829" cy="3934058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-70743" y="1972569"/>
              <a:ext cx="2771829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alpha,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rechazamos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dirty="0" err="1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print</a:t>
              </a:r>
              <a:r>
                <a:rPr lang="es-ES" sz="1600" b="1" dirty="0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(‘H0 false’)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5157" y="6455123"/>
            <a:ext cx="418656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BA54A15D-E00E-D724-615C-174AE3479461}"/>
              </a:ext>
            </a:extLst>
          </p:cNvPr>
          <p:cNvSpPr txBox="1">
            <a:spLocks/>
          </p:cNvSpPr>
          <p:nvPr/>
        </p:nvSpPr>
        <p:spPr>
          <a:xfrm>
            <a:off x="2713180" y="5816555"/>
            <a:ext cx="1937252" cy="1003693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α</a:t>
            </a:r>
            <a:r>
              <a:rPr lang="es-ES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0.05</a:t>
            </a:r>
          </a:p>
          <a:p>
            <a:pPr marL="0" indent="0" algn="ctr">
              <a:buNone/>
            </a:pPr>
            <a:r>
              <a:rPr lang="es-ES" sz="1600" b="1" dirty="0">
                <a:solidFill>
                  <a:schemeClr val="bg1"/>
                </a:solidFill>
                <a:latin typeface="Consolas" panose="020B0609020204030204" pitchFamily="49" charset="0"/>
                <a:ea typeface="Segoe UI" panose="020B0502040204020203" pitchFamily="34" charset="0"/>
                <a:cs typeface="Segoe UI" panose="020B0502040204020203" pitchFamily="34" charset="0"/>
              </a:rPr>
              <a:t>En todos las pruebas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311" y="293188"/>
            <a:ext cx="9510201" cy="615532"/>
          </a:xfrm>
        </p:spPr>
        <p:txBody>
          <a:bodyPr/>
          <a:lstStyle/>
          <a:p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¿Qué factores académicos y socioeconómicos </a:t>
            </a:r>
            <a:r>
              <a:rPr lang="es-E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inlfuyen</a:t>
            </a:r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más sobre el abandono y el éxito escolar?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17" name="Овал 7">
            <a:extLst>
              <a:ext uri="{FF2B5EF4-FFF2-40B4-BE49-F238E27FC236}">
                <a16:creationId xmlns:a16="http://schemas.microsoft.com/office/drawing/2014/main" id="{9017F643-4A06-F548-9391-79160A30120D}"/>
              </a:ext>
            </a:extLst>
          </p:cNvPr>
          <p:cNvSpPr/>
          <p:nvPr/>
        </p:nvSpPr>
        <p:spPr>
          <a:xfrm>
            <a:off x="7986202" y="1700808"/>
            <a:ext cx="4156882" cy="415688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вал 7">
            <a:extLst>
              <a:ext uri="{FF2B5EF4-FFF2-40B4-BE49-F238E27FC236}">
                <a16:creationId xmlns:a16="http://schemas.microsoft.com/office/drawing/2014/main" id="{45EA1B19-AAAA-2947-8C48-044DD6927860}"/>
              </a:ext>
            </a:extLst>
          </p:cNvPr>
          <p:cNvSpPr/>
          <p:nvPr/>
        </p:nvSpPr>
        <p:spPr>
          <a:xfrm>
            <a:off x="8388734" y="2505873"/>
            <a:ext cx="3351817" cy="33518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0" name="Овал 7">
            <a:extLst>
              <a:ext uri="{FF2B5EF4-FFF2-40B4-BE49-F238E27FC236}">
                <a16:creationId xmlns:a16="http://schemas.microsoft.com/office/drawing/2014/main" id="{82A3F24C-9830-D042-813D-CF968E3B7ED0}"/>
              </a:ext>
            </a:extLst>
          </p:cNvPr>
          <p:cNvSpPr/>
          <p:nvPr/>
        </p:nvSpPr>
        <p:spPr>
          <a:xfrm>
            <a:off x="8845743" y="3446804"/>
            <a:ext cx="2437798" cy="2437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822D600C-BCC3-E44F-8060-8C1B46AB40DF}"/>
              </a:ext>
            </a:extLst>
          </p:cNvPr>
          <p:cNvSpPr txBox="1">
            <a:spLocks/>
          </p:cNvSpPr>
          <p:nvPr/>
        </p:nvSpPr>
        <p:spPr>
          <a:xfrm>
            <a:off x="4798268" y="1991184"/>
            <a:ext cx="37444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Evaluar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diferencias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entre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identificar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variables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discriminantes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pruebas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estadísticas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455AC79-7816-2049-98DE-0EE0CA3C5CA5}"/>
              </a:ext>
            </a:extLst>
          </p:cNvPr>
          <p:cNvSpPr txBox="1">
            <a:spLocks/>
          </p:cNvSpPr>
          <p:nvPr/>
        </p:nvSpPr>
        <p:spPr>
          <a:xfrm>
            <a:off x="5882824" y="1631184"/>
            <a:ext cx="265985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Comparación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5D5F173-CE21-5248-8B87-784811B479CB}"/>
              </a:ext>
            </a:extLst>
          </p:cNvPr>
          <p:cNvSpPr txBox="1">
            <a:spLocks/>
          </p:cNvSpPr>
          <p:nvPr/>
        </p:nvSpPr>
        <p:spPr>
          <a:xfrm>
            <a:off x="4510236" y="3422418"/>
            <a:ext cx="3492481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distribuciones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estructuras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ocultas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correlaciones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visualizaciones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clustering,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DF231037-504C-B145-B01F-E86FBB568E05}"/>
              </a:ext>
            </a:extLst>
          </p:cNvPr>
          <p:cNvSpPr txBox="1">
            <a:spLocks/>
          </p:cNvSpPr>
          <p:nvPr/>
        </p:nvSpPr>
        <p:spPr>
          <a:xfrm>
            <a:off x="5230316" y="3140968"/>
            <a:ext cx="2772402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C9241BC4-424A-DF46-B527-27BE66BB421C}"/>
              </a:ext>
            </a:extLst>
          </p:cNvPr>
          <p:cNvSpPr txBox="1">
            <a:spLocks/>
          </p:cNvSpPr>
          <p:nvPr/>
        </p:nvSpPr>
        <p:spPr>
          <a:xfrm>
            <a:off x="5190869" y="5013136"/>
            <a:ext cx="33518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depurar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para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análisis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(carga,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filtrado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mapeos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categóricos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B3CF4BFD-3F1E-964B-B0FD-57A4FB791909}"/>
              </a:ext>
            </a:extLst>
          </p:cNvPr>
          <p:cNvSpPr txBox="1">
            <a:spLocks/>
          </p:cNvSpPr>
          <p:nvPr/>
        </p:nvSpPr>
        <p:spPr>
          <a:xfrm>
            <a:off x="6271480" y="4653136"/>
            <a:ext cx="227120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8" name="Объект 2">
            <a:extLst>
              <a:ext uri="{FF2B5EF4-FFF2-40B4-BE49-F238E27FC236}">
                <a16:creationId xmlns:a16="http://schemas.microsoft.com/office/drawing/2014/main" id="{5A940ED3-B01C-3A4C-8838-111EC38CC0D8}"/>
              </a:ext>
            </a:extLst>
          </p:cNvPr>
          <p:cNvSpPr txBox="1">
            <a:spLocks/>
          </p:cNvSpPr>
          <p:nvPr/>
        </p:nvSpPr>
        <p:spPr>
          <a:xfrm>
            <a:off x="9066377" y="4354958"/>
            <a:ext cx="1996529" cy="732486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Preparación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Datos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9" name="Объект 2">
            <a:extLst>
              <a:ext uri="{FF2B5EF4-FFF2-40B4-BE49-F238E27FC236}">
                <a16:creationId xmlns:a16="http://schemas.microsoft.com/office/drawing/2014/main" id="{50104A32-91CF-DF4D-8C6A-FB6667209A4E}"/>
              </a:ext>
            </a:extLst>
          </p:cNvPr>
          <p:cNvSpPr txBox="1">
            <a:spLocks/>
          </p:cNvSpPr>
          <p:nvPr/>
        </p:nvSpPr>
        <p:spPr>
          <a:xfrm>
            <a:off x="9066376" y="2771043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Exploración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Patrones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</a:endParaRPr>
          </a:p>
        </p:txBody>
      </p:sp>
      <p:sp>
        <p:nvSpPr>
          <p:cNvPr id="40" name="Объект 2">
            <a:extLst>
              <a:ext uri="{FF2B5EF4-FFF2-40B4-BE49-F238E27FC236}">
                <a16:creationId xmlns:a16="http://schemas.microsoft.com/office/drawing/2014/main" id="{59CB11B1-9A27-7141-81D0-3B16EFFC1D83}"/>
              </a:ext>
            </a:extLst>
          </p:cNvPr>
          <p:cNvSpPr txBox="1">
            <a:spLocks/>
          </p:cNvSpPr>
          <p:nvPr/>
        </p:nvSpPr>
        <p:spPr>
          <a:xfrm>
            <a:off x="9066376" y="1831674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Comparación</a:t>
            </a: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Grupos</a:t>
            </a:r>
            <a:endParaRPr lang="en-US" sz="1600" b="1" dirty="0">
              <a:solidFill>
                <a:schemeClr val="accent1"/>
              </a:solidFill>
              <a:latin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8536DB9F-7729-47BF-8401-0A04E76FEADE}"/>
              </a:ext>
            </a:extLst>
          </p:cNvPr>
          <p:cNvSpPr txBox="1">
            <a:spLocks/>
          </p:cNvSpPr>
          <p:nvPr/>
        </p:nvSpPr>
        <p:spPr>
          <a:xfrm>
            <a:off x="333772" y="1305944"/>
            <a:ext cx="5400600" cy="233908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edad al ingreso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Ausencia de beca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Presencia de deudas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Pagos de matrícula atrasados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nocturnos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con responsabilidades familiares (casados/divorciados)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C6F5ED4C-B087-4FB4-88AE-500CEEC0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008609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abandono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E46380D9-9B92-4CBF-DC1D-45ADB7DC3CCB}"/>
              </a:ext>
            </a:extLst>
          </p:cNvPr>
          <p:cNvSpPr txBox="1">
            <a:spLocks/>
          </p:cNvSpPr>
          <p:nvPr/>
        </p:nvSpPr>
        <p:spPr>
          <a:xfrm>
            <a:off x="367420" y="4144454"/>
            <a:ext cx="5400600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jóvenes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Mayormente solteros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Con apoyo financiero (beca)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Sin deudas y con pagos al día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presencia masculina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frecuentemente desplazados (en este 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CC293-05C5-1E1D-4CB5-5CB43F43F7DE}"/>
              </a:ext>
            </a:extLst>
          </p:cNvPr>
          <p:cNvSpPr txBox="1">
            <a:spLocks/>
          </p:cNvSpPr>
          <p:nvPr/>
        </p:nvSpPr>
        <p:spPr>
          <a:xfrm>
            <a:off x="367420" y="3821565"/>
            <a:ext cx="432000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éxito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264F91-6ACD-CD7B-3E8E-C2BC5A12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133" y="1090678"/>
            <a:ext cx="5308804" cy="3158519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3" y="1979570"/>
            <a:ext cx="5064479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 variables predictoras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seleccionadas: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numéricas, 9 categóricas y 7 binarias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Obj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(graduado/abandono) 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El 85% de las variables tienen un VIF en [1; 5], el 15% restante en [5; 10]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EPV ~71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725144"/>
            <a:ext cx="4603839" cy="13295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200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Positivos: 84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341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445510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436510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860" y="4457644"/>
            <a:ext cx="360000" cy="360000"/>
          </a:xfrm>
          <a:prstGeom prst="rect">
            <a:avLst/>
          </a:prstGeom>
        </p:spPr>
      </p:pic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Métricas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del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Rendimiento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ROC-AUC: 83%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F1-Score: 79%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Cross-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Validation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326243" y="4452386"/>
            <a:ext cx="642174" cy="400110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DD2773A-C8C3-B9DA-7A95-DAB693BD4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1" y="1309787"/>
            <a:ext cx="5851347" cy="3896301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404" y="1375982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Interpretación</a:t>
            </a:r>
            <a:r>
              <a:rPr lang="en-US" sz="2000" b="1" dirty="0">
                <a:solidFill>
                  <a:schemeClr val="accent1"/>
                </a:solidFill>
              </a:rPr>
              <a:t> de </a:t>
            </a:r>
            <a:r>
              <a:rPr lang="en-US" sz="2000" b="1" dirty="0" err="1">
                <a:solidFill>
                  <a:schemeClr val="accent1"/>
                </a:solidFill>
              </a:rPr>
              <a:t>coeficientes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6022404" y="1844824"/>
            <a:ext cx="4896544" cy="389630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día: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financiera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mérito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Créditos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interés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compromise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temprano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Materias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sin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evaluaciones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desconexión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influencia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problemas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personales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Internacionales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barreras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adicionales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del padre: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cierta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Nivel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educativo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la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madre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materno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guía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71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10823</TotalTime>
  <Words>1105</Words>
  <Application>Microsoft Office PowerPoint</Application>
  <PresentationFormat>Personalizado</PresentationFormat>
  <Paragraphs>173</Paragraphs>
  <Slides>12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¿Tiende un grupo a mostrar valores de rendimiento mayores que el otro?</vt:lpstr>
      <vt:lpstr>¿Qué factores académicos y socioeconómicos inlfuyen más sobre el abandono y el éxito escolar? </vt:lpstr>
      <vt:lpstr>¿Se puede predecir el abandono o éxito estudiantil utilizando técnicas estadísticas?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255</cp:revision>
  <dcterms:created xsi:type="dcterms:W3CDTF">2013-09-12T13:05:01Z</dcterms:created>
  <dcterms:modified xsi:type="dcterms:W3CDTF">2026-01-28T02:20:52Z</dcterms:modified>
</cp:coreProperties>
</file>

<file path=docProps/thumbnail.jpeg>
</file>